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57" r:id="rId3"/>
    <p:sldId id="268" r:id="rId4"/>
    <p:sldId id="269" r:id="rId5"/>
    <p:sldId id="270" r:id="rId6"/>
    <p:sldId id="272" r:id="rId7"/>
    <p:sldId id="271" r:id="rId8"/>
    <p:sldId id="273" r:id="rId9"/>
    <p:sldId id="274" r:id="rId10"/>
    <p:sldId id="266" r:id="rId11"/>
    <p:sldId id="267" r:id="rId1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p:normalViewPr>
  <p:slideViewPr>
    <p:cSldViewPr snapToGrid="0" snapToObjects="1">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09C3F-EDBB-B04A-98A8-C3D4D6997D47}" type="datetimeFigureOut">
              <a:rPr lang="en-BE" smtClean="0"/>
              <a:t>26/01/2024</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Klik om Hoofdtekststijlen te bewerken</a:t>
            </a:r>
          </a:p>
          <a:p>
            <a:pPr lvl="1"/>
            <a:r>
              <a:rPr lang="en-GB"/>
              <a:t>Tweede niveau</a:t>
            </a:r>
          </a:p>
          <a:p>
            <a:pPr lvl="2"/>
            <a:r>
              <a:rPr lang="en-GB"/>
              <a:t>Derde niveau</a:t>
            </a:r>
          </a:p>
          <a:p>
            <a:pPr lvl="3"/>
            <a:r>
              <a:rPr lang="en-GB"/>
              <a:t>Vierde niveau</a:t>
            </a:r>
          </a:p>
          <a:p>
            <a:pPr lvl="4"/>
            <a:r>
              <a:rPr lang="en-GB"/>
              <a:t>Vijfde niveau</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9B669-4163-A942-A15F-ABAE585B9C25}" type="slidenum">
              <a:rPr lang="en-BE" smtClean="0"/>
              <a:t>‹nr.›</a:t>
            </a:fld>
            <a:endParaRPr lang="en-BE"/>
          </a:p>
        </p:txBody>
      </p:sp>
    </p:spTree>
    <p:extLst>
      <p:ext uri="{BB962C8B-B14F-4D97-AF65-F5344CB8AC3E}">
        <p14:creationId xmlns:p14="http://schemas.microsoft.com/office/powerpoint/2010/main" val="37398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7F34-BB71-DC40-B16C-B13F09933A67}"/>
              </a:ext>
            </a:extLst>
          </p:cNvPr>
          <p:cNvSpPr>
            <a:spLocks noGrp="1"/>
          </p:cNvSpPr>
          <p:nvPr>
            <p:ph type="ctrTitle"/>
          </p:nvPr>
        </p:nvSpPr>
        <p:spPr>
          <a:xfrm>
            <a:off x="1097694" y="2003129"/>
            <a:ext cx="9144000" cy="2387600"/>
          </a:xfrm>
        </p:spPr>
        <p:txBody>
          <a:bodyPr anchor="b">
            <a:normAutofit/>
          </a:bodyPr>
          <a:lstStyle>
            <a:lvl1pPr algn="l">
              <a:defRPr sz="5400"/>
            </a:lvl1pPr>
          </a:lstStyle>
          <a:p>
            <a:r>
              <a:rPr lang="fr-FR"/>
              <a:t>Modifiez le style du titre</a:t>
            </a:r>
            <a:endParaRPr lang="en-BE" dirty="0"/>
          </a:p>
        </p:txBody>
      </p:sp>
      <p:sp>
        <p:nvSpPr>
          <p:cNvPr id="3" name="Subtitle 2">
            <a:extLst>
              <a:ext uri="{FF2B5EF4-FFF2-40B4-BE49-F238E27FC236}">
                <a16:creationId xmlns:a16="http://schemas.microsoft.com/office/drawing/2014/main" id="{8C6F368C-5008-E242-BEB7-03BB3EB7369D}"/>
              </a:ext>
            </a:extLst>
          </p:cNvPr>
          <p:cNvSpPr>
            <a:spLocks noGrp="1"/>
          </p:cNvSpPr>
          <p:nvPr>
            <p:ph type="subTitle" idx="1"/>
          </p:nvPr>
        </p:nvSpPr>
        <p:spPr>
          <a:xfrm>
            <a:off x="1097694" y="4434021"/>
            <a:ext cx="914400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BE" dirty="0"/>
          </a:p>
        </p:txBody>
      </p:sp>
      <p:sp>
        <p:nvSpPr>
          <p:cNvPr id="6" name="Slide Number Placeholder 5">
            <a:extLst>
              <a:ext uri="{FF2B5EF4-FFF2-40B4-BE49-F238E27FC236}">
                <a16:creationId xmlns:a16="http://schemas.microsoft.com/office/drawing/2014/main" id="{DEE3A8CC-C341-4C41-B93B-B53102567F2D}"/>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52806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4AADDB-5007-984E-A614-8965A6BC12D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7389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B600-1561-1E40-9339-1E404EE6925C}"/>
              </a:ext>
            </a:extLst>
          </p:cNvPr>
          <p:cNvSpPr>
            <a:spLocks noGrp="1"/>
          </p:cNvSpPr>
          <p:nvPr>
            <p:ph type="title"/>
          </p:nvPr>
        </p:nvSpPr>
        <p:spPr>
          <a:xfrm>
            <a:off x="838200" y="278626"/>
            <a:ext cx="9220200" cy="1325563"/>
          </a:xfrm>
        </p:spPr>
        <p:txBody>
          <a:bodyPr/>
          <a:lstStyle/>
          <a:p>
            <a:r>
              <a:rPr lang="fr-FR"/>
              <a:t>Modifiez le style du titre</a:t>
            </a:r>
            <a:endParaRPr lang="en-BE" dirty="0"/>
          </a:p>
        </p:txBody>
      </p:sp>
      <p:sp>
        <p:nvSpPr>
          <p:cNvPr id="3" name="Content Placeholder 2">
            <a:extLst>
              <a:ext uri="{FF2B5EF4-FFF2-40B4-BE49-F238E27FC236}">
                <a16:creationId xmlns:a16="http://schemas.microsoft.com/office/drawing/2014/main" id="{605E339C-BB53-8C46-990B-B013F445DE0E}"/>
              </a:ext>
            </a:extLst>
          </p:cNvPr>
          <p:cNvSpPr>
            <a:spLocks noGrp="1"/>
          </p:cNvSpPr>
          <p:nvPr>
            <p:ph idx="1"/>
          </p:nvPr>
        </p:nvSpPr>
        <p:spPr>
          <a:xfrm>
            <a:off x="838200" y="1739126"/>
            <a:ext cx="10775094" cy="374727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6" name="Slide Number Placeholder 5">
            <a:extLst>
              <a:ext uri="{FF2B5EF4-FFF2-40B4-BE49-F238E27FC236}">
                <a16:creationId xmlns:a16="http://schemas.microsoft.com/office/drawing/2014/main" id="{94B45E91-0BA3-BC46-A1E6-B174BC40141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754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9ACF-FE41-0E4C-88D6-1AD046798B57}"/>
              </a:ext>
            </a:extLst>
          </p:cNvPr>
          <p:cNvSpPr>
            <a:spLocks noGrp="1"/>
          </p:cNvSpPr>
          <p:nvPr>
            <p:ph type="title"/>
          </p:nvPr>
        </p:nvSpPr>
        <p:spPr>
          <a:xfrm>
            <a:off x="838200" y="278626"/>
            <a:ext cx="9220200" cy="1325563"/>
          </a:xfrm>
        </p:spPr>
        <p:txBody>
          <a:bodyPr/>
          <a:lstStyle/>
          <a:p>
            <a:r>
              <a:rPr lang="fr-FR"/>
              <a:t>Modifiez le style du titre</a:t>
            </a:r>
            <a:endParaRPr lang="en-BE"/>
          </a:p>
        </p:txBody>
      </p:sp>
      <p:sp>
        <p:nvSpPr>
          <p:cNvPr id="5" name="Slide Number Placeholder 4">
            <a:extLst>
              <a:ext uri="{FF2B5EF4-FFF2-40B4-BE49-F238E27FC236}">
                <a16:creationId xmlns:a16="http://schemas.microsoft.com/office/drawing/2014/main" id="{4B7BDF43-3245-584E-95CE-D3053D3BA9C9}"/>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04015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DBBC9-2B37-EB4C-81B9-E5632C5F2BF0}"/>
              </a:ext>
            </a:extLst>
          </p:cNvPr>
          <p:cNvSpPr>
            <a:spLocks noGrp="1"/>
          </p:cNvSpPr>
          <p:nvPr>
            <p:ph type="title"/>
          </p:nvPr>
        </p:nvSpPr>
        <p:spPr>
          <a:xfrm>
            <a:off x="1124464" y="1981588"/>
            <a:ext cx="10488829" cy="2852737"/>
          </a:xfrm>
        </p:spPr>
        <p:txBody>
          <a:bodyPr anchor="b">
            <a:normAutofit/>
          </a:bodyPr>
          <a:lstStyle>
            <a:lvl1pPr>
              <a:defRPr sz="5400"/>
            </a:lvl1pPr>
          </a:lstStyle>
          <a:p>
            <a:r>
              <a:rPr lang="fr-FR"/>
              <a:t>Modifiez le style du titre</a:t>
            </a:r>
            <a:endParaRPr lang="en-BE" dirty="0"/>
          </a:p>
        </p:txBody>
      </p:sp>
      <p:sp>
        <p:nvSpPr>
          <p:cNvPr id="6" name="Slide Number Placeholder 5">
            <a:extLst>
              <a:ext uri="{FF2B5EF4-FFF2-40B4-BE49-F238E27FC236}">
                <a16:creationId xmlns:a16="http://schemas.microsoft.com/office/drawing/2014/main" id="{25D00FCF-6655-0D40-BBB4-448556C9ACB6}"/>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9963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33C5-659D-5C41-9772-6A7E497A57EC}"/>
              </a:ext>
            </a:extLst>
          </p:cNvPr>
          <p:cNvSpPr>
            <a:spLocks noGrp="1"/>
          </p:cNvSpPr>
          <p:nvPr>
            <p:ph type="title"/>
          </p:nvPr>
        </p:nvSpPr>
        <p:spPr>
          <a:xfrm>
            <a:off x="838200" y="278626"/>
            <a:ext cx="10515600" cy="1325563"/>
          </a:xfrm>
        </p:spPr>
        <p:txBody>
          <a:bodyPr/>
          <a:lstStyle/>
          <a:p>
            <a:r>
              <a:rPr lang="fr-FR"/>
              <a:t>Modifiez le style du titre</a:t>
            </a:r>
            <a:endParaRPr lang="en-BE"/>
          </a:p>
        </p:txBody>
      </p:sp>
      <p:sp>
        <p:nvSpPr>
          <p:cNvPr id="3" name="Content Placeholder 2">
            <a:extLst>
              <a:ext uri="{FF2B5EF4-FFF2-40B4-BE49-F238E27FC236}">
                <a16:creationId xmlns:a16="http://schemas.microsoft.com/office/drawing/2014/main" id="{CB3E33BB-1829-844B-8A35-3158D2055753}"/>
              </a:ext>
            </a:extLst>
          </p:cNvPr>
          <p:cNvSpPr>
            <a:spLocks noGrp="1"/>
          </p:cNvSpPr>
          <p:nvPr>
            <p:ph sz="half" idx="1"/>
          </p:nvPr>
        </p:nvSpPr>
        <p:spPr>
          <a:xfrm>
            <a:off x="838200" y="1739126"/>
            <a:ext cx="5181600" cy="371020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dirty="0"/>
          </a:p>
        </p:txBody>
      </p:sp>
      <p:sp>
        <p:nvSpPr>
          <p:cNvPr id="4" name="Content Placeholder 3">
            <a:extLst>
              <a:ext uri="{FF2B5EF4-FFF2-40B4-BE49-F238E27FC236}">
                <a16:creationId xmlns:a16="http://schemas.microsoft.com/office/drawing/2014/main" id="{255C4D9F-719E-C742-B3EC-9C7FAC904378}"/>
              </a:ext>
            </a:extLst>
          </p:cNvPr>
          <p:cNvSpPr>
            <a:spLocks noGrp="1"/>
          </p:cNvSpPr>
          <p:nvPr>
            <p:ph sz="half" idx="2"/>
          </p:nvPr>
        </p:nvSpPr>
        <p:spPr>
          <a:xfrm>
            <a:off x="6172200" y="1739126"/>
            <a:ext cx="5181600" cy="371020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7" name="Slide Number Placeholder 6">
            <a:extLst>
              <a:ext uri="{FF2B5EF4-FFF2-40B4-BE49-F238E27FC236}">
                <a16:creationId xmlns:a16="http://schemas.microsoft.com/office/drawing/2014/main" id="{74F680DB-8735-D44E-A6E0-8830B72CE93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28705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11619-3470-6447-B217-DEEE14E12AC6}"/>
              </a:ext>
            </a:extLst>
          </p:cNvPr>
          <p:cNvSpPr>
            <a:spLocks noGrp="1"/>
          </p:cNvSpPr>
          <p:nvPr>
            <p:ph type="title"/>
          </p:nvPr>
        </p:nvSpPr>
        <p:spPr>
          <a:xfrm>
            <a:off x="839788" y="278626"/>
            <a:ext cx="10515600" cy="1325563"/>
          </a:xfrm>
        </p:spPr>
        <p:txBody>
          <a:bodyPr/>
          <a:lstStyle/>
          <a:p>
            <a:r>
              <a:rPr lang="fr-FR"/>
              <a:t>Modifiez le style du titre</a:t>
            </a:r>
            <a:endParaRPr lang="en-BE"/>
          </a:p>
        </p:txBody>
      </p:sp>
      <p:sp>
        <p:nvSpPr>
          <p:cNvPr id="3" name="Text Placeholder 2">
            <a:extLst>
              <a:ext uri="{FF2B5EF4-FFF2-40B4-BE49-F238E27FC236}">
                <a16:creationId xmlns:a16="http://schemas.microsoft.com/office/drawing/2014/main" id="{616591F2-54BC-1941-B2ED-0101B2DAF47E}"/>
              </a:ext>
            </a:extLst>
          </p:cNvPr>
          <p:cNvSpPr>
            <a:spLocks noGrp="1"/>
          </p:cNvSpPr>
          <p:nvPr>
            <p:ph type="body" idx="1"/>
          </p:nvPr>
        </p:nvSpPr>
        <p:spPr>
          <a:xfrm>
            <a:off x="839788" y="15946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a:extLst>
              <a:ext uri="{FF2B5EF4-FFF2-40B4-BE49-F238E27FC236}">
                <a16:creationId xmlns:a16="http://schemas.microsoft.com/office/drawing/2014/main" id="{3EAE7162-2CA9-DD4D-B6B9-B0735176F94D}"/>
              </a:ext>
            </a:extLst>
          </p:cNvPr>
          <p:cNvSpPr>
            <a:spLocks noGrp="1"/>
          </p:cNvSpPr>
          <p:nvPr>
            <p:ph sz="half" idx="2"/>
          </p:nvPr>
        </p:nvSpPr>
        <p:spPr>
          <a:xfrm>
            <a:off x="839788" y="2418576"/>
            <a:ext cx="5157787" cy="305546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5" name="Text Placeholder 4">
            <a:extLst>
              <a:ext uri="{FF2B5EF4-FFF2-40B4-BE49-F238E27FC236}">
                <a16:creationId xmlns:a16="http://schemas.microsoft.com/office/drawing/2014/main" id="{E916C6EE-A1E9-2E4A-87D1-7C93DCB3B6BF}"/>
              </a:ext>
            </a:extLst>
          </p:cNvPr>
          <p:cNvSpPr>
            <a:spLocks noGrp="1"/>
          </p:cNvSpPr>
          <p:nvPr>
            <p:ph type="body" sz="quarter" idx="3"/>
          </p:nvPr>
        </p:nvSpPr>
        <p:spPr>
          <a:xfrm>
            <a:off x="6172200" y="15946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a:extLst>
              <a:ext uri="{FF2B5EF4-FFF2-40B4-BE49-F238E27FC236}">
                <a16:creationId xmlns:a16="http://schemas.microsoft.com/office/drawing/2014/main" id="{854F374B-72D8-5847-B1DF-DB0A3CDD04D3}"/>
              </a:ext>
            </a:extLst>
          </p:cNvPr>
          <p:cNvSpPr>
            <a:spLocks noGrp="1"/>
          </p:cNvSpPr>
          <p:nvPr>
            <p:ph sz="quarter" idx="4"/>
          </p:nvPr>
        </p:nvSpPr>
        <p:spPr>
          <a:xfrm>
            <a:off x="6172200" y="2418576"/>
            <a:ext cx="5183188" cy="305546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9" name="Slide Number Placeholder 8">
            <a:extLst>
              <a:ext uri="{FF2B5EF4-FFF2-40B4-BE49-F238E27FC236}">
                <a16:creationId xmlns:a16="http://schemas.microsoft.com/office/drawing/2014/main" id="{76DBC731-58FD-6B49-BCA5-0BCF40029027}"/>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20531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122-FB8E-6042-B7C8-AB6906D51365}"/>
              </a:ext>
            </a:extLst>
          </p:cNvPr>
          <p:cNvSpPr>
            <a:spLocks noGrp="1"/>
          </p:cNvSpPr>
          <p:nvPr>
            <p:ph type="title"/>
          </p:nvPr>
        </p:nvSpPr>
        <p:spPr>
          <a:xfrm>
            <a:off x="839788" y="987425"/>
            <a:ext cx="4053488" cy="525162"/>
          </a:xfrm>
        </p:spPr>
        <p:txBody>
          <a:bodyPr anchor="t">
            <a:normAutofit/>
          </a:bodyPr>
          <a:lstStyle>
            <a:lvl1pPr algn="l">
              <a:defRPr sz="2400"/>
            </a:lvl1pPr>
          </a:lstStyle>
          <a:p>
            <a:r>
              <a:rPr lang="fr-FR"/>
              <a:t>Modifiez le style du titre</a:t>
            </a:r>
            <a:endParaRPr lang="en-BE" dirty="0"/>
          </a:p>
        </p:txBody>
      </p:sp>
      <p:sp>
        <p:nvSpPr>
          <p:cNvPr id="3" name="Content Placeholder 2">
            <a:extLst>
              <a:ext uri="{FF2B5EF4-FFF2-40B4-BE49-F238E27FC236}">
                <a16:creationId xmlns:a16="http://schemas.microsoft.com/office/drawing/2014/main" id="{DC70FD0F-9F82-D841-856F-610FB34F3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4" name="Text Placeholder 3">
            <a:extLst>
              <a:ext uri="{FF2B5EF4-FFF2-40B4-BE49-F238E27FC236}">
                <a16:creationId xmlns:a16="http://schemas.microsoft.com/office/drawing/2014/main" id="{DC434829-E849-8B48-A37D-A4CCA2021803}"/>
              </a:ext>
            </a:extLst>
          </p:cNvPr>
          <p:cNvSpPr>
            <a:spLocks noGrp="1"/>
          </p:cNvSpPr>
          <p:nvPr>
            <p:ph type="body" sz="half" idx="2"/>
          </p:nvPr>
        </p:nvSpPr>
        <p:spPr>
          <a:xfrm>
            <a:off x="839788" y="1543479"/>
            <a:ext cx="40534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7" name="Slide Number Placeholder 6">
            <a:extLst>
              <a:ext uri="{FF2B5EF4-FFF2-40B4-BE49-F238E27FC236}">
                <a16:creationId xmlns:a16="http://schemas.microsoft.com/office/drawing/2014/main" id="{69721EF9-07D4-ED4D-A22C-84067095FEFA}"/>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0681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BEE2-DA3F-7E4B-B826-97A20952EC90}"/>
              </a:ext>
            </a:extLst>
          </p:cNvPr>
          <p:cNvSpPr>
            <a:spLocks noGrp="1"/>
          </p:cNvSpPr>
          <p:nvPr>
            <p:ph type="title"/>
          </p:nvPr>
        </p:nvSpPr>
        <p:spPr>
          <a:xfrm>
            <a:off x="7314259" y="3458176"/>
            <a:ext cx="4299035" cy="1600200"/>
          </a:xfrm>
        </p:spPr>
        <p:txBody>
          <a:bodyPr anchor="b">
            <a:normAutofit/>
          </a:bodyPr>
          <a:lstStyle>
            <a:lvl1pPr>
              <a:defRPr sz="2400" b="1"/>
            </a:lvl1pPr>
          </a:lstStyle>
          <a:p>
            <a:r>
              <a:rPr lang="fr-FR"/>
              <a:t>Modifiez le style du titre</a:t>
            </a:r>
            <a:endParaRPr lang="en-BE" dirty="0"/>
          </a:p>
        </p:txBody>
      </p:sp>
      <p:sp>
        <p:nvSpPr>
          <p:cNvPr id="3" name="Picture Placeholder 2">
            <a:extLst>
              <a:ext uri="{FF2B5EF4-FFF2-40B4-BE49-F238E27FC236}">
                <a16:creationId xmlns:a16="http://schemas.microsoft.com/office/drawing/2014/main" id="{00D51ABB-8128-6B48-A399-3DFAC0088CDE}"/>
              </a:ext>
            </a:extLst>
          </p:cNvPr>
          <p:cNvSpPr>
            <a:spLocks noGrp="1"/>
          </p:cNvSpPr>
          <p:nvPr>
            <p:ph type="pic" idx="1"/>
          </p:nvPr>
        </p:nvSpPr>
        <p:spPr>
          <a:xfrm>
            <a:off x="839788" y="55493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BE" dirty="0"/>
          </a:p>
        </p:txBody>
      </p:sp>
      <p:sp>
        <p:nvSpPr>
          <p:cNvPr id="4" name="Text Placeholder 3">
            <a:extLst>
              <a:ext uri="{FF2B5EF4-FFF2-40B4-BE49-F238E27FC236}">
                <a16:creationId xmlns:a16="http://schemas.microsoft.com/office/drawing/2014/main" id="{FD2E8243-49A0-B044-9A06-06B53CA87796}"/>
              </a:ext>
            </a:extLst>
          </p:cNvPr>
          <p:cNvSpPr>
            <a:spLocks noGrp="1"/>
          </p:cNvSpPr>
          <p:nvPr>
            <p:ph type="body" sz="half" idx="2"/>
          </p:nvPr>
        </p:nvSpPr>
        <p:spPr>
          <a:xfrm>
            <a:off x="7314259" y="5065516"/>
            <a:ext cx="4299035" cy="3630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7" name="Slide Number Placeholder 6">
            <a:extLst>
              <a:ext uri="{FF2B5EF4-FFF2-40B4-BE49-F238E27FC236}">
                <a16:creationId xmlns:a16="http://schemas.microsoft.com/office/drawing/2014/main" id="{B628D01B-47CF-4A48-ABAE-ECEA478431F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31243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C908AF-E621-2D44-B525-1A29123F2C02}"/>
              </a:ext>
            </a:extLst>
          </p:cNvPr>
          <p:cNvSpPr>
            <a:spLocks noGrp="1"/>
          </p:cNvSpPr>
          <p:nvPr>
            <p:ph type="sldNum" sz="quarter" idx="10"/>
          </p:nvPr>
        </p:nvSpPr>
        <p:spPr/>
        <p:txBody>
          <a:bodyPr/>
          <a:lstStyle/>
          <a:p>
            <a:fld id="{E280F6CC-6784-A943-B01C-08A9FA42E5E8}" type="slidenum">
              <a:rPr lang="en-BE" smtClean="0"/>
              <a:pPr/>
              <a:t>‹nr.›</a:t>
            </a:fld>
            <a:endParaRPr lang="en-BE" dirty="0"/>
          </a:p>
        </p:txBody>
      </p:sp>
    </p:spTree>
    <p:extLst>
      <p:ext uri="{BB962C8B-B14F-4D97-AF65-F5344CB8AC3E}">
        <p14:creationId xmlns:p14="http://schemas.microsoft.com/office/powerpoint/2010/main" val="106205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189DDB-5136-0948-954A-82B1D6CB94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De stijl van de titel wijzigen</a:t>
            </a:r>
            <a:endParaRPr lang="en-BE" dirty="0"/>
          </a:p>
        </p:txBody>
      </p:sp>
      <p:sp>
        <p:nvSpPr>
          <p:cNvPr id="3" name="Text Placeholder 2">
            <a:extLst>
              <a:ext uri="{FF2B5EF4-FFF2-40B4-BE49-F238E27FC236}">
                <a16:creationId xmlns:a16="http://schemas.microsoft.com/office/drawing/2014/main" id="{28E78492-3FA1-6446-BE0F-E097B8894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Klik om de maskertekststijlen te wijzigen</a:t>
            </a:r>
          </a:p>
          <a:p>
            <a:pPr lvl="1"/>
            <a:r>
              <a:rPr lang="fr-FR"/>
              <a:t>Tweede niveau</a:t>
            </a:r>
          </a:p>
          <a:p>
            <a:pPr lvl="2"/>
            <a:r>
              <a:rPr lang="fr-FR"/>
              <a:t>Derde niveau</a:t>
            </a:r>
          </a:p>
          <a:p>
            <a:pPr lvl="3"/>
            <a:r>
              <a:rPr lang="fr-FR"/>
              <a:t>Vierde niveau</a:t>
            </a:r>
          </a:p>
          <a:p>
            <a:pPr lvl="4"/>
            <a:r>
              <a:rPr lang="fr-FR"/>
              <a:t>Vijfde niveau</a:t>
            </a:r>
            <a:endParaRPr lang="en-BE" dirty="0"/>
          </a:p>
        </p:txBody>
      </p:sp>
      <p:sp>
        <p:nvSpPr>
          <p:cNvPr id="6" name="Slide Number Placeholder 5">
            <a:extLst>
              <a:ext uri="{FF2B5EF4-FFF2-40B4-BE49-F238E27FC236}">
                <a16:creationId xmlns:a16="http://schemas.microsoft.com/office/drawing/2014/main" id="{058CA994-5C53-BD4F-992D-61DB89EC2BCE}"/>
              </a:ext>
            </a:extLst>
          </p:cNvPr>
          <p:cNvSpPr>
            <a:spLocks noGrp="1"/>
          </p:cNvSpPr>
          <p:nvPr>
            <p:ph type="sldNum" sz="quarter" idx="4"/>
          </p:nvPr>
        </p:nvSpPr>
        <p:spPr>
          <a:xfrm>
            <a:off x="8870094" y="6127750"/>
            <a:ext cx="2743200" cy="365125"/>
          </a:xfrm>
          <a:prstGeom prst="rect">
            <a:avLst/>
          </a:prstGeom>
        </p:spPr>
        <p:txBody>
          <a:bodyPr vert="horz" lIns="91440" tIns="45720" rIns="91440" bIns="45720" rtlCol="0" anchor="ctr"/>
          <a:lstStyle>
            <a:lvl1pPr algn="r">
              <a:defRPr sz="1400">
                <a:solidFill>
                  <a:schemeClr val="accent1"/>
                </a:solidFill>
              </a:defRPr>
            </a:lvl1pPr>
          </a:lstStyle>
          <a:p>
            <a:fld id="{E280F6CC-6784-A943-B01C-08A9FA42E5E8}" type="slidenum">
              <a:rPr lang="en-BE" smtClean="0"/>
              <a:t>‹nr.›</a:t>
            </a:fld>
            <a:endParaRPr lang="en-BE" dirty="0"/>
          </a:p>
        </p:txBody>
      </p:sp>
    </p:spTree>
    <p:extLst>
      <p:ext uri="{BB962C8B-B14F-4D97-AF65-F5344CB8AC3E}">
        <p14:creationId xmlns:p14="http://schemas.microsoft.com/office/powerpoint/2010/main" val="16161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6" r:id="rId7"/>
    <p:sldLayoutId id="2147483657" r:id="rId8"/>
    <p:sldLayoutId id="2147483658" r:id="rId9"/>
    <p:sldLayoutId id="2147483655" r:id="rId10"/>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99FE-EEF2-5249-9EB2-0108395D220F}"/>
              </a:ext>
            </a:extLst>
          </p:cNvPr>
          <p:cNvSpPr>
            <a:spLocks noGrp="1"/>
          </p:cNvSpPr>
          <p:nvPr>
            <p:ph type="ctrTitle"/>
          </p:nvPr>
        </p:nvSpPr>
        <p:spPr/>
        <p:txBody>
          <a:bodyPr>
            <a:normAutofit/>
          </a:bodyPr>
          <a:lstStyle/>
          <a:p>
            <a:pPr algn="ctr"/>
            <a:r>
              <a:rPr lang="fr-BE" dirty="0"/>
              <a:t>Toezicht van sociale </a:t>
            </a:r>
            <a:r>
              <a:rPr lang="fr-BE" dirty="0" err="1"/>
              <a:t>wetten</a:t>
            </a:r>
            <a:r>
              <a:rPr lang="fr-BE" dirty="0"/>
              <a:t> (TSW)</a:t>
            </a:r>
            <a:br>
              <a:rPr lang="fr-BE" dirty="0"/>
            </a:br>
            <a:r>
              <a:rPr lang="fr-BE" dirty="0"/>
              <a:t>Directie Inspraakorganen</a:t>
            </a:r>
            <a:endParaRPr lang="en-BE" dirty="0"/>
          </a:p>
        </p:txBody>
      </p:sp>
      <p:sp>
        <p:nvSpPr>
          <p:cNvPr id="3" name="Subtitle 2">
            <a:extLst>
              <a:ext uri="{FF2B5EF4-FFF2-40B4-BE49-F238E27FC236}">
                <a16:creationId xmlns:a16="http://schemas.microsoft.com/office/drawing/2014/main" id="{BC16B2D1-9476-D446-96E3-FC85DB1047C9}"/>
              </a:ext>
            </a:extLst>
          </p:cNvPr>
          <p:cNvSpPr>
            <a:spLocks noGrp="1"/>
          </p:cNvSpPr>
          <p:nvPr>
            <p:ph type="subTitle" idx="1"/>
          </p:nvPr>
        </p:nvSpPr>
        <p:spPr/>
        <p:txBody>
          <a:bodyPr/>
          <a:lstStyle/>
          <a:p>
            <a:pPr algn="ctr"/>
            <a:r>
              <a:rPr lang="nl-BE" i="0" dirty="0">
                <a:solidFill>
                  <a:schemeClr val="accent1"/>
                </a:solidFill>
              </a:rPr>
              <a:t>FOD Werkgelegenheid, Arbeid en Sociaal Overleg</a:t>
            </a:r>
          </a:p>
          <a:p>
            <a:pPr algn="ctr"/>
            <a:r>
              <a:rPr lang="nl-BE" i="0" dirty="0">
                <a:solidFill>
                  <a:schemeClr val="accent1"/>
                </a:solidFill>
              </a:rPr>
              <a:t>Geoffrey Hugé - </a:t>
            </a:r>
            <a:r>
              <a:rPr lang="nl-BE" i="0" dirty="0" err="1">
                <a:solidFill>
                  <a:schemeClr val="accent1"/>
                </a:solidFill>
              </a:rPr>
              <a:t>sociaal </a:t>
            </a:r>
            <a:r>
              <a:rPr lang="nl-BE" i="0" dirty="0">
                <a:solidFill>
                  <a:schemeClr val="accent1"/>
                </a:solidFill>
              </a:rPr>
              <a:t>inspecteur - teamleider </a:t>
            </a:r>
          </a:p>
          <a:p>
            <a:endParaRPr lang="nl-BE" dirty="0"/>
          </a:p>
          <a:p>
            <a:pPr algn="ctr"/>
            <a:endParaRPr lang="en-BE" dirty="0"/>
          </a:p>
        </p:txBody>
      </p:sp>
    </p:spTree>
    <p:extLst>
      <p:ext uri="{BB962C8B-B14F-4D97-AF65-F5344CB8AC3E}">
        <p14:creationId xmlns:p14="http://schemas.microsoft.com/office/powerpoint/2010/main" val="275451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4D89EB-3EE7-DA4C-973C-32B0941AA3FB}"/>
              </a:ext>
            </a:extLst>
          </p:cNvPr>
          <p:cNvSpPr>
            <a:spLocks noGrp="1"/>
          </p:cNvSpPr>
          <p:nvPr>
            <p:ph type="sldNum" sz="quarter" idx="10"/>
          </p:nvPr>
        </p:nvSpPr>
        <p:spPr/>
        <p:txBody>
          <a:bodyPr/>
          <a:lstStyle/>
          <a:p>
            <a:fld id="{E280F6CC-6784-A943-B01C-08A9FA42E5E8}" type="slidenum">
              <a:rPr lang="en-BE" smtClean="0"/>
              <a:t>10</a:t>
            </a:fld>
            <a:endParaRPr lang="en-BE" dirty="0"/>
          </a:p>
        </p:txBody>
      </p:sp>
    </p:spTree>
    <p:extLst>
      <p:ext uri="{BB962C8B-B14F-4D97-AF65-F5344CB8AC3E}">
        <p14:creationId xmlns:p14="http://schemas.microsoft.com/office/powerpoint/2010/main" val="246968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158112-6C76-7945-98D0-C730F6F3ADC6}"/>
              </a:ext>
            </a:extLst>
          </p:cNvPr>
          <p:cNvSpPr>
            <a:spLocks noGrp="1"/>
          </p:cNvSpPr>
          <p:nvPr>
            <p:ph type="sldNum" sz="quarter" idx="12"/>
          </p:nvPr>
        </p:nvSpPr>
        <p:spPr/>
        <p:txBody>
          <a:bodyPr/>
          <a:lstStyle/>
          <a:p>
            <a:fld id="{E280F6CC-6784-A943-B01C-08A9FA42E5E8}" type="slidenum">
              <a:rPr lang="en-BE" smtClean="0"/>
              <a:t>11</a:t>
            </a:fld>
            <a:endParaRPr lang="en-BE"/>
          </a:p>
        </p:txBody>
      </p:sp>
    </p:spTree>
    <p:extLst>
      <p:ext uri="{BB962C8B-B14F-4D97-AF65-F5344CB8AC3E}">
        <p14:creationId xmlns:p14="http://schemas.microsoft.com/office/powerpoint/2010/main" val="215558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fr-BE" dirty="0"/>
              <a:t>OPDRACHTEN VAN DE FOD WASO</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fontScale="92500" lnSpcReduction="10000"/>
          </a:bodyPr>
          <a:lstStyle/>
          <a:p>
            <a:r>
              <a:rPr lang="fr-BE" sz="2600" b="1" dirty="0"/>
              <a:t>Bijdragen tot </a:t>
            </a:r>
            <a:r>
              <a:rPr lang="fr-BE" sz="2600" dirty="0"/>
              <a:t>de groei van de werkgelegenheid en de verbetering van de kwaliteit van het werk in een Belgische, Europese en internationale context.</a:t>
            </a:r>
          </a:p>
          <a:p>
            <a:endParaRPr lang="fr-BE" sz="1000" dirty="0"/>
          </a:p>
          <a:p>
            <a:r>
              <a:rPr lang="fr-BE" sz="2600" b="1" dirty="0"/>
              <a:t>Het verzoenen van </a:t>
            </a:r>
            <a:r>
              <a:rPr lang="fr-BE" sz="2600" dirty="0"/>
              <a:t>de belangen van werknemers en werkgevers door het garanderen van kwaliteitsvolle lonen en arbeidsvoorwaarden en het bevorderen van het creëren en behouden van de jobs die nodig zijn voor socio-economische vooruitgang.</a:t>
            </a:r>
          </a:p>
          <a:p>
            <a:endParaRPr lang="fr-BE" sz="900" dirty="0"/>
          </a:p>
          <a:p>
            <a:pPr marL="0" indent="0">
              <a:buNone/>
            </a:pPr>
            <a:r>
              <a:rPr lang="fr-BE" sz="2600" dirty="0"/>
              <a:t>Daartoe voeren we onderzoek, analyses en studies uit, ontwikkelen we het noodzakelijke wettelijke kader, zorgen we ervoor dat de sociale dialoog soepel verloopt, voorkomen we collectieve geschillen en garanderen we de toepassing van normen door middel van promotie, preventie, controle en sancties.</a:t>
            </a:r>
            <a:endParaRPr lang="nl-BE" sz="2600" dirty="0"/>
          </a:p>
          <a:p>
            <a:endParaRPr lang="en-BE"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2</a:t>
            </a:fld>
            <a:endParaRPr lang="en-BE"/>
          </a:p>
        </p:txBody>
      </p:sp>
    </p:spTree>
    <p:extLst>
      <p:ext uri="{BB962C8B-B14F-4D97-AF65-F5344CB8AC3E}">
        <p14:creationId xmlns:p14="http://schemas.microsoft.com/office/powerpoint/2010/main" val="391588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fr-BE" dirty="0"/>
              <a:t>OPDRACHTEN VAN DE TOEZICHT VAN SOCIALE WETTEN</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fontScale="92500" lnSpcReduction="10000"/>
          </a:bodyPr>
          <a:lstStyle/>
          <a:p>
            <a:r>
              <a:rPr lang="fr-BE" sz="2800" b="1" dirty="0"/>
              <a:t>Informeren, adviseren, bemiddelen en controleren </a:t>
            </a:r>
            <a:r>
              <a:rPr lang="fr-BE" sz="2800" dirty="0"/>
              <a:t>op de verschillende gebieden van arbeidsrecht en individuele en collectieve arbeidsrelaties.</a:t>
            </a:r>
          </a:p>
          <a:p>
            <a:r>
              <a:rPr lang="fr-BE" dirty="0"/>
              <a:t>beschikbaar voor werknemers en werkgevers</a:t>
            </a:r>
          </a:p>
          <a:p>
            <a:pPr marL="0" indent="0">
              <a:buNone/>
            </a:pPr>
            <a:endParaRPr lang="fr-BE" sz="1050" dirty="0"/>
          </a:p>
          <a:p>
            <a:pPr marL="0" indent="0">
              <a:buNone/>
            </a:pPr>
            <a:r>
              <a:rPr lang="fr-BE" u="sng" dirty="0"/>
              <a:t>Hoofdtaken: </a:t>
            </a:r>
          </a:p>
          <a:p>
            <a:r>
              <a:rPr lang="fr-BE" dirty="0"/>
              <a:t>Salarissen en arbeidsomstandigheden (</a:t>
            </a:r>
            <a:r>
              <a:rPr lang="fr-BE" sz="2400" dirty="0" err="1"/>
              <a:t>Contactcenter</a:t>
            </a:r>
            <a:r>
              <a:rPr lang="fr-BE" sz="2400" dirty="0"/>
              <a:t>, </a:t>
            </a:r>
            <a:r>
              <a:rPr lang="fr-BE" sz="2400" dirty="0" err="1"/>
              <a:t>Regionale</a:t>
            </a:r>
            <a:r>
              <a:rPr lang="fr-BE" sz="2400" dirty="0"/>
              <a:t> </a:t>
            </a:r>
            <a:r>
              <a:rPr lang="fr-BE" sz="2400" dirty="0" err="1"/>
              <a:t>TSW’s</a:t>
            </a:r>
            <a:r>
              <a:rPr lang="fr-BE" dirty="0"/>
              <a:t>)</a:t>
            </a:r>
          </a:p>
          <a:p>
            <a:r>
              <a:rPr lang="fr-BE" dirty="0"/>
              <a:t>Sociale fraude - Sociale dumping </a:t>
            </a:r>
            <a:r>
              <a:rPr lang="fr-BE" sz="2400" dirty="0"/>
              <a:t>(</a:t>
            </a:r>
            <a:r>
              <a:rPr lang="fr-BE" sz="2400" dirty="0" err="1"/>
              <a:t>Regionale</a:t>
            </a:r>
            <a:r>
              <a:rPr lang="fr-BE" sz="2400" dirty="0"/>
              <a:t> </a:t>
            </a:r>
            <a:r>
              <a:rPr lang="fr-BE" sz="2400" dirty="0" err="1"/>
              <a:t>TSW’s</a:t>
            </a:r>
            <a:r>
              <a:rPr lang="fr-BE" sz="2400" dirty="0"/>
              <a:t>, </a:t>
            </a:r>
            <a:r>
              <a:rPr lang="fr-BE" sz="2400" dirty="0" err="1"/>
              <a:t>TSW’s</a:t>
            </a:r>
            <a:r>
              <a:rPr lang="fr-BE" sz="2400" dirty="0"/>
              <a:t> </a:t>
            </a:r>
            <a:r>
              <a:rPr lang="fr-BE" sz="2400" dirty="0" err="1"/>
              <a:t>Posted</a:t>
            </a:r>
            <a:r>
              <a:rPr lang="fr-BE" sz="2400" dirty="0"/>
              <a:t> </a:t>
            </a:r>
            <a:r>
              <a:rPr lang="fr-BE" sz="2400" dirty="0" err="1"/>
              <a:t>Workers</a:t>
            </a:r>
            <a:r>
              <a:rPr lang="fr-BE" sz="2400" dirty="0"/>
              <a:t>, </a:t>
            </a:r>
            <a:r>
              <a:rPr lang="fr-BE" sz="2400" dirty="0" err="1"/>
              <a:t>TSW’s</a:t>
            </a:r>
            <a:r>
              <a:rPr lang="fr-BE" sz="2400" dirty="0"/>
              <a:t> </a:t>
            </a:r>
            <a:r>
              <a:rPr lang="fr-BE" sz="2400" dirty="0" err="1"/>
              <a:t>Vervoer</a:t>
            </a:r>
            <a:r>
              <a:rPr lang="fr-BE" sz="2400" dirty="0"/>
              <a:t>.  Samenwerking met Siod en </a:t>
            </a:r>
            <a:r>
              <a:rPr lang="fr-BE" sz="2400" dirty="0" err="1"/>
              <a:t>arrondissementscellen</a:t>
            </a:r>
            <a:r>
              <a:rPr lang="fr-BE" sz="2400" dirty="0"/>
              <a:t> ter </a:t>
            </a:r>
            <a:r>
              <a:rPr lang="fr-BE" sz="2400" dirty="0" err="1"/>
              <a:t>bestrijding</a:t>
            </a:r>
            <a:r>
              <a:rPr lang="fr-BE" sz="2400" dirty="0"/>
              <a:t> van de </a:t>
            </a:r>
            <a:br>
              <a:rPr lang="fr-BE" sz="2400" dirty="0"/>
            </a:br>
            <a:r>
              <a:rPr lang="fr-BE" sz="2400" dirty="0"/>
              <a:t>sociale fraude)</a:t>
            </a:r>
          </a:p>
          <a:p>
            <a:r>
              <a:rPr lang="fr-BE" dirty="0"/>
              <a:t>Sociale dialoog en </a:t>
            </a:r>
            <a:r>
              <a:rPr lang="fr-BE" dirty="0" err="1"/>
              <a:t>overleg</a:t>
            </a:r>
            <a:r>
              <a:rPr lang="fr-BE" dirty="0"/>
              <a:t> (</a:t>
            </a:r>
            <a:r>
              <a:rPr lang="fr-BE" sz="2600" b="1" dirty="0"/>
              <a:t>TSW DIRECTIE INSPRAAKORGANEN</a:t>
            </a:r>
            <a:r>
              <a:rPr lang="fr-BE" dirty="0"/>
              <a:t>)</a:t>
            </a:r>
            <a:endParaRPr lang="en-BE"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3</a:t>
            </a:fld>
            <a:endParaRPr lang="en-BE"/>
          </a:p>
        </p:txBody>
      </p:sp>
    </p:spTree>
    <p:extLst>
      <p:ext uri="{BB962C8B-B14F-4D97-AF65-F5344CB8AC3E}">
        <p14:creationId xmlns:p14="http://schemas.microsoft.com/office/powerpoint/2010/main" val="153218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Autofit/>
          </a:bodyPr>
          <a:lstStyle/>
          <a:p>
            <a:r>
              <a:rPr lang="fr-BE" sz="3600" dirty="0"/>
              <a:t>OPDRACHTEN VAN DE DIRECTIE INSPRAAKORGANEN VAN TSW (DIOP)</a:t>
            </a:r>
            <a:endParaRPr lang="en-BE" sz="3600"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fontScale="92500" lnSpcReduction="20000"/>
          </a:bodyPr>
          <a:lstStyle/>
          <a:p>
            <a:pPr marL="0" indent="0" algn="just">
              <a:buNone/>
            </a:pPr>
            <a:r>
              <a:rPr lang="fr-BE" sz="1800" dirty="0">
                <a:effectLst/>
                <a:latin typeface="Calibri" panose="020F0502020204030204" pitchFamily="34" charset="0"/>
                <a:ea typeface="Calibri" panose="020F0502020204030204" pitchFamily="34" charset="0"/>
                <a:cs typeface="Times New Roman" panose="02020603050405020304" pitchFamily="18" charset="0"/>
              </a:rPr>
              <a:t>Historisch gezien vielen deze verantwoordelijkheden onder het Ministerie van Economische Zaken. Bij de reorganisatie van de federale administratie als gevolg van de COPERNICUS -</a:t>
            </a:r>
            <a:r>
              <a:rPr lang="fr-BE" sz="1800" dirty="0" err="1">
                <a:effectLst/>
                <a:latin typeface="Calibri" panose="020F0502020204030204" pitchFamily="34" charset="0"/>
                <a:ea typeface="Calibri" panose="020F0502020204030204" pitchFamily="34" charset="0"/>
                <a:cs typeface="Times New Roman" panose="02020603050405020304" pitchFamily="18" charset="0"/>
              </a:rPr>
              <a:t>hervorming</a:t>
            </a:r>
            <a:r>
              <a:rPr lang="fr-BE" sz="1800" dirty="0">
                <a:effectLst/>
                <a:latin typeface="Calibri" panose="020F0502020204030204" pitchFamily="34" charset="0"/>
                <a:ea typeface="Calibri" panose="020F0502020204030204" pitchFamily="34" charset="0"/>
                <a:cs typeface="Times New Roman" panose="02020603050405020304" pitchFamily="18" charset="0"/>
              </a:rPr>
              <a:t> (</a:t>
            </a:r>
            <a:r>
              <a:rPr lang="fr-BE" sz="1800" dirty="0" err="1">
                <a:effectLst/>
                <a:latin typeface="Calibri" panose="020F0502020204030204" pitchFamily="34" charset="0"/>
                <a:ea typeface="Calibri" panose="020F0502020204030204" pitchFamily="34" charset="0"/>
                <a:cs typeface="Times New Roman" panose="02020603050405020304" pitchFamily="18" charset="0"/>
              </a:rPr>
              <a:t>Regering</a:t>
            </a:r>
            <a:r>
              <a:rPr lang="fr-BE" sz="1800" dirty="0">
                <a:effectLst/>
                <a:latin typeface="Calibri" panose="020F0502020204030204" pitchFamily="34" charset="0"/>
                <a:ea typeface="Calibri" panose="020F0502020204030204" pitchFamily="34" charset="0"/>
                <a:cs typeface="Times New Roman" panose="02020603050405020304" pitchFamily="18" charset="0"/>
              </a:rPr>
              <a:t> Verhofstadt 1999-2003) werden deze verantwoordelijkheden overgedragen aan de FOD WASO - Toezicht van de Sociale Wetten. </a:t>
            </a:r>
          </a:p>
          <a:p>
            <a:pPr marL="0" indent="0" algn="just">
              <a:buNone/>
            </a:pPr>
            <a:r>
              <a:rPr lang="fr-BE" sz="1800" dirty="0">
                <a:latin typeface="Calibri" panose="020F0502020204030204" pitchFamily="34" charset="0"/>
                <a:ea typeface="Calibri" panose="020F0502020204030204" pitchFamily="34" charset="0"/>
                <a:cs typeface="Times New Roman" panose="02020603050405020304" pitchFamily="18" charset="0"/>
              </a:rPr>
              <a:t>De opdracht van de DIOP houdt dus rechtstreeks verband met het toezicht op de bepalingen van het Koninklijk Besluit van 1973. Later zijn daar </a:t>
            </a:r>
            <a:r>
              <a:rPr lang="fr-BE" sz="1800" dirty="0" err="1">
                <a:latin typeface="Calibri" panose="020F0502020204030204" pitchFamily="34" charset="0"/>
                <a:ea typeface="Calibri" panose="020F0502020204030204" pitchFamily="34" charset="0"/>
                <a:cs typeface="Times New Roman" panose="02020603050405020304" pitchFamily="18" charset="0"/>
              </a:rPr>
              <a:t>andere</a:t>
            </a:r>
            <a:r>
              <a:rPr lang="fr-BE" sz="1800" dirty="0">
                <a:latin typeface="Calibri" panose="020F0502020204030204" pitchFamily="34" charset="0"/>
                <a:ea typeface="Calibri" panose="020F0502020204030204" pitchFamily="34" charset="0"/>
                <a:cs typeface="Times New Roman" panose="02020603050405020304" pitchFamily="18" charset="0"/>
              </a:rPr>
              <a:t> </a:t>
            </a:r>
            <a:r>
              <a:rPr lang="fr-BE" sz="1800" dirty="0" err="1">
                <a:latin typeface="Calibri" panose="020F0502020204030204" pitchFamily="34" charset="0"/>
                <a:ea typeface="Calibri" panose="020F0502020204030204" pitchFamily="34" charset="0"/>
                <a:cs typeface="Times New Roman" panose="02020603050405020304" pitchFamily="18" charset="0"/>
              </a:rPr>
              <a:t>opdrachten</a:t>
            </a:r>
            <a:r>
              <a:rPr lang="fr-BE" sz="1800" dirty="0">
                <a:latin typeface="Calibri" panose="020F0502020204030204" pitchFamily="34" charset="0"/>
                <a:ea typeface="Calibri" panose="020F0502020204030204" pitchFamily="34" charset="0"/>
                <a:cs typeface="Times New Roman" panose="02020603050405020304" pitchFamily="18" charset="0"/>
              </a:rPr>
              <a:t> aan toegevoegd.</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Controleren of de ondernemingsraad goed functioneert (Wet van 1948)</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Controle op de verstrekking van economische en sociale informatie (Koninklijk Besluit 1973 en CAO9 van 1992)</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De vervangende bevoegdheden van het CPBW bij afwezigheid van een ondernemingsraad controleren (Wet 23/04/2008)</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Tussenkomst in geschillen tijdens sociale verkiezingen (Wetten van 1948 en 2007)</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Assisteren </a:t>
            </a:r>
            <a:r>
              <a:rPr lang="fr-BE" sz="1800" dirty="0" err="1">
                <a:latin typeface="Calibri" panose="020F0502020204030204" pitchFamily="34" charset="0"/>
                <a:ea typeface="Calibri" panose="020F0502020204030204" pitchFamily="34" charset="0"/>
                <a:cs typeface="Times New Roman" panose="02020603050405020304" pitchFamily="18" charset="0"/>
              </a:rPr>
              <a:t>bij</a:t>
            </a:r>
            <a:r>
              <a:rPr lang="fr-BE" sz="1800" dirty="0">
                <a:latin typeface="Calibri" panose="020F0502020204030204" pitchFamily="34" charset="0"/>
                <a:ea typeface="Calibri" panose="020F0502020204030204" pitchFamily="34" charset="0"/>
                <a:cs typeface="Times New Roman" panose="02020603050405020304" pitchFamily="18" charset="0"/>
              </a:rPr>
              <a:t> </a:t>
            </a:r>
            <a:r>
              <a:rPr lang="fr-BE" sz="1800" dirty="0" err="1">
                <a:latin typeface="Calibri" panose="020F0502020204030204" pitchFamily="34" charset="0"/>
                <a:ea typeface="Calibri" panose="020F0502020204030204" pitchFamily="34" charset="0"/>
                <a:cs typeface="Times New Roman" panose="02020603050405020304" pitchFamily="18" charset="0"/>
              </a:rPr>
              <a:t>verzoening</a:t>
            </a:r>
            <a:r>
              <a:rPr lang="fr-BE" sz="1800" dirty="0">
                <a:latin typeface="Calibri" panose="020F0502020204030204" pitchFamily="34" charset="0"/>
                <a:ea typeface="Calibri" panose="020F0502020204030204" pitchFamily="34" charset="0"/>
                <a:cs typeface="Times New Roman" panose="02020603050405020304" pitchFamily="18" charset="0"/>
              </a:rPr>
              <a:t> bij het opstellen of wijzigen van arbeidsreglementen (Wet van 1965)</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Controleren of vakbondsdelegaties goed </a:t>
            </a:r>
            <a:r>
              <a:rPr lang="fr-BE" sz="1800" dirty="0" err="1">
                <a:latin typeface="Calibri" panose="020F0502020204030204" pitchFamily="34" charset="0"/>
                <a:ea typeface="Calibri" panose="020F0502020204030204" pitchFamily="34" charset="0"/>
                <a:cs typeface="Times New Roman" panose="02020603050405020304" pitchFamily="18" charset="0"/>
              </a:rPr>
              <a:t>werken</a:t>
            </a:r>
            <a:r>
              <a:rPr lang="fr-BE" sz="1800" dirty="0">
                <a:latin typeface="Calibri" panose="020F0502020204030204" pitchFamily="34" charset="0"/>
                <a:ea typeface="Calibri" panose="020F0502020204030204" pitchFamily="34" charset="0"/>
                <a:cs typeface="Times New Roman" panose="02020603050405020304" pitchFamily="18" charset="0"/>
              </a:rPr>
              <a:t> (CAO5)</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Controleren of wordt voldaan aan de bepalingen van de </a:t>
            </a:r>
            <a:r>
              <a:rPr lang="fr-BE" sz="1800" dirty="0" err="1">
                <a:latin typeface="Calibri" panose="020F0502020204030204" pitchFamily="34" charset="0"/>
                <a:ea typeface="Calibri" panose="020F0502020204030204" pitchFamily="34" charset="0"/>
                <a:cs typeface="Times New Roman" panose="02020603050405020304" pitchFamily="18" charset="0"/>
              </a:rPr>
              <a:t>Renaultwet</a:t>
            </a:r>
            <a:r>
              <a:rPr lang="fr-BE" sz="1800" dirty="0">
                <a:latin typeface="Calibri" panose="020F0502020204030204" pitchFamily="34" charset="0"/>
                <a:ea typeface="Calibri" panose="020F0502020204030204" pitchFamily="34" charset="0"/>
                <a:cs typeface="Times New Roman" panose="02020603050405020304" pitchFamily="18" charset="0"/>
              </a:rPr>
              <a:t> (</a:t>
            </a:r>
            <a:r>
              <a:rPr lang="fr-BE" sz="1800" dirty="0" err="1">
                <a:latin typeface="Calibri" panose="020F0502020204030204" pitchFamily="34" charset="0"/>
                <a:ea typeface="Calibri" panose="020F0502020204030204" pitchFamily="34" charset="0"/>
                <a:cs typeface="Times New Roman" panose="02020603050405020304" pitchFamily="18" charset="0"/>
              </a:rPr>
              <a:t>wet</a:t>
            </a:r>
            <a:r>
              <a:rPr lang="fr-BE" sz="1800" dirty="0">
                <a:latin typeface="Calibri" panose="020F0502020204030204" pitchFamily="34" charset="0"/>
                <a:ea typeface="Calibri" panose="020F0502020204030204" pitchFamily="34" charset="0"/>
                <a:cs typeface="Times New Roman" panose="02020603050405020304" pitchFamily="18" charset="0"/>
              </a:rPr>
              <a:t> van 1998)</a:t>
            </a: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BE"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4</a:t>
            </a:fld>
            <a:endParaRPr lang="en-BE"/>
          </a:p>
        </p:txBody>
      </p:sp>
    </p:spTree>
    <p:extLst>
      <p:ext uri="{BB962C8B-B14F-4D97-AF65-F5344CB8AC3E}">
        <p14:creationId xmlns:p14="http://schemas.microsoft.com/office/powerpoint/2010/main" val="33414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Autofit/>
          </a:bodyPr>
          <a:lstStyle/>
          <a:p>
            <a:r>
              <a:rPr lang="fr-BE" sz="3600" dirty="0"/>
              <a:t>SAMENSTELLING VAN DE DIOP</a:t>
            </a:r>
            <a:endParaRPr lang="en-BE" sz="3600"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r>
              <a:rPr lang="fr-BE" dirty="0">
                <a:latin typeface="Calibri" panose="020F0502020204030204" pitchFamily="34" charset="0"/>
                <a:ea typeface="Calibri" panose="020F0502020204030204" pitchFamily="34" charset="0"/>
                <a:cs typeface="Times New Roman" panose="02020603050405020304" pitchFamily="18" charset="0"/>
              </a:rPr>
              <a:t>4 Nederlandstalige </a:t>
            </a:r>
            <a:r>
              <a:rPr lang="fr-BE" dirty="0" err="1">
                <a:latin typeface="Calibri" panose="020F0502020204030204" pitchFamily="34" charset="0"/>
                <a:ea typeface="Calibri" panose="020F0502020204030204" pitchFamily="34" charset="0"/>
                <a:cs typeface="Times New Roman" panose="02020603050405020304" pitchFamily="18" charset="0"/>
              </a:rPr>
              <a:t>inspecteurs </a:t>
            </a:r>
            <a:r>
              <a:rPr lang="fr-BE" sz="2000" dirty="0">
                <a:latin typeface="Calibri" panose="020F0502020204030204" pitchFamily="34" charset="0"/>
                <a:ea typeface="Calibri" panose="020F0502020204030204" pitchFamily="34" charset="0"/>
                <a:cs typeface="Times New Roman" panose="02020603050405020304" pitchFamily="18" charset="0"/>
              </a:rPr>
              <a:t>(waarvan twee in 2023</a:t>
            </a:r>
            <a:r>
              <a:rPr lang="fr-BE" sz="2400" dirty="0">
                <a:latin typeface="Calibri" panose="020F0502020204030204" pitchFamily="34" charset="0"/>
                <a:ea typeface="Calibri" panose="020F0502020204030204" pitchFamily="34" charset="0"/>
                <a:cs typeface="Times New Roman" panose="02020603050405020304" pitchFamily="18" charset="0"/>
              </a:rPr>
              <a:t>)</a:t>
            </a:r>
          </a:p>
          <a:p>
            <a:r>
              <a:rPr lang="fr-BE" dirty="0">
                <a:latin typeface="Calibri" panose="020F0502020204030204" pitchFamily="34" charset="0"/>
                <a:ea typeface="Calibri" panose="020F0502020204030204" pitchFamily="34" charset="0"/>
                <a:cs typeface="Times New Roman" panose="02020603050405020304" pitchFamily="18" charset="0"/>
              </a:rPr>
              <a:t>4 Franstalige </a:t>
            </a:r>
            <a:r>
              <a:rPr lang="fr-BE" dirty="0" err="1">
                <a:latin typeface="Calibri" panose="020F0502020204030204" pitchFamily="34" charset="0"/>
                <a:ea typeface="Calibri" panose="020F0502020204030204" pitchFamily="34" charset="0"/>
                <a:cs typeface="Times New Roman" panose="02020603050405020304" pitchFamily="18" charset="0"/>
              </a:rPr>
              <a:t>inspecteurs </a:t>
            </a:r>
            <a:r>
              <a:rPr lang="fr-BE" sz="2000" dirty="0">
                <a:latin typeface="Calibri" panose="020F0502020204030204" pitchFamily="34" charset="0"/>
                <a:ea typeface="Calibri" panose="020F0502020204030204" pitchFamily="34" charset="0"/>
                <a:cs typeface="Times New Roman" panose="02020603050405020304" pitchFamily="18" charset="0"/>
              </a:rPr>
              <a:t>(waaronder twee die in 2023 in dienst treden en 1 die langdurig afwezig is)</a:t>
            </a:r>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BE" dirty="0">
                <a:latin typeface="Calibri" panose="020F0502020204030204" pitchFamily="34" charset="0"/>
                <a:ea typeface="Calibri" panose="020F0502020204030204" pitchFamily="34" charset="0"/>
                <a:cs typeface="Times New Roman" panose="02020603050405020304" pitchFamily="18" charset="0"/>
              </a:rPr>
              <a:t>1 administratief medewerker</a:t>
            </a:r>
          </a:p>
          <a:p>
            <a:r>
              <a:rPr lang="fr-BE" dirty="0">
                <a:latin typeface="Calibri" panose="020F0502020204030204" pitchFamily="34" charset="0"/>
                <a:ea typeface="Calibri" panose="020F0502020204030204" pitchFamily="34" charset="0"/>
                <a:cs typeface="Times New Roman" panose="02020603050405020304" pitchFamily="18" charset="0"/>
              </a:rPr>
              <a:t>1 Inspecteur - </a:t>
            </a:r>
            <a:r>
              <a:rPr lang="fr-BE" dirty="0" err="1">
                <a:latin typeface="Calibri" panose="020F0502020204030204" pitchFamily="34" charset="0"/>
                <a:ea typeface="Calibri" panose="020F0502020204030204" pitchFamily="34" charset="0"/>
                <a:cs typeface="Times New Roman" panose="02020603050405020304" pitchFamily="18" charset="0"/>
              </a:rPr>
              <a:t>Teamleider</a:t>
            </a:r>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DIOP </a:t>
            </a:r>
            <a:r>
              <a:rPr lang="fr-BE" dirty="0" err="1">
                <a:latin typeface="Calibri" panose="020F0502020204030204" pitchFamily="34" charset="0"/>
                <a:ea typeface="Calibri" panose="020F0502020204030204" pitchFamily="34" charset="0"/>
                <a:cs typeface="Times New Roman" panose="02020603050405020304" pitchFamily="18" charset="0"/>
              </a:rPr>
              <a:t>heeft</a:t>
            </a:r>
            <a:r>
              <a:rPr lang="fr-BE" dirty="0">
                <a:latin typeface="Calibri" panose="020F0502020204030204" pitchFamily="34" charset="0"/>
                <a:ea typeface="Calibri" panose="020F0502020204030204" pitchFamily="34" charset="0"/>
                <a:cs typeface="Times New Roman" panose="02020603050405020304" pitchFamily="18" charset="0"/>
              </a:rPr>
              <a:t> </a:t>
            </a:r>
            <a:r>
              <a:rPr lang="fr-BE" dirty="0" err="1">
                <a:latin typeface="Calibri" panose="020F0502020204030204" pitchFamily="34" charset="0"/>
                <a:ea typeface="Calibri" panose="020F0502020204030204" pitchFamily="34" charset="0"/>
                <a:cs typeface="Times New Roman" panose="02020603050405020304" pitchFamily="18" charset="0"/>
              </a:rPr>
              <a:t>haar</a:t>
            </a:r>
            <a:r>
              <a:rPr lang="fr-BE" dirty="0">
                <a:latin typeface="Calibri" panose="020F0502020204030204" pitchFamily="34" charset="0"/>
                <a:ea typeface="Calibri" panose="020F0502020204030204" pitchFamily="34" charset="0"/>
                <a:cs typeface="Times New Roman" panose="02020603050405020304" pitchFamily="18" charset="0"/>
              </a:rPr>
              <a:t> </a:t>
            </a:r>
            <a:r>
              <a:rPr lang="fr-BE" dirty="0" err="1">
                <a:latin typeface="Calibri" panose="020F0502020204030204" pitchFamily="34" charset="0"/>
                <a:ea typeface="Calibri" panose="020F0502020204030204" pitchFamily="34" charset="0"/>
                <a:cs typeface="Times New Roman" panose="02020603050405020304" pitchFamily="18" charset="0"/>
              </a:rPr>
              <a:t>zetel</a:t>
            </a:r>
            <a:r>
              <a:rPr lang="fr-BE" dirty="0">
                <a:latin typeface="Calibri" panose="020F0502020204030204" pitchFamily="34" charset="0"/>
                <a:ea typeface="Calibri" panose="020F0502020204030204" pitchFamily="34" charset="0"/>
                <a:cs typeface="Times New Roman" panose="02020603050405020304" pitchFamily="18" charset="0"/>
              </a:rPr>
              <a:t> te Brussel maar is actief in heel </a:t>
            </a:r>
            <a:r>
              <a:rPr lang="fr-BE" dirty="0" err="1">
                <a:latin typeface="Calibri" panose="020F0502020204030204" pitchFamily="34" charset="0"/>
                <a:ea typeface="Calibri" panose="020F0502020204030204" pitchFamily="34" charset="0"/>
                <a:cs typeface="Times New Roman" panose="02020603050405020304" pitchFamily="18" charset="0"/>
              </a:rPr>
              <a:t>België</a:t>
            </a:r>
            <a:r>
              <a:rPr lang="fr-BE" dirty="0">
                <a:latin typeface="Calibri" panose="020F0502020204030204" pitchFamily="34" charset="0"/>
                <a:ea typeface="Calibri" panose="020F0502020204030204" pitchFamily="34" charset="0"/>
                <a:cs typeface="Times New Roman" panose="02020603050405020304" pitchFamily="18" charset="0"/>
              </a:rPr>
              <a:t>.</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5</a:t>
            </a:fld>
            <a:endParaRPr lang="en-BE"/>
          </a:p>
        </p:txBody>
      </p:sp>
    </p:spTree>
    <p:extLst>
      <p:ext uri="{BB962C8B-B14F-4D97-AF65-F5344CB8AC3E}">
        <p14:creationId xmlns:p14="http://schemas.microsoft.com/office/powerpoint/2010/main" val="201192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DIOP CONTROLES(1)</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fontScale="85000" lnSpcReduction="20000"/>
          </a:bodyPr>
          <a:lstStyle/>
          <a:p>
            <a:pPr marL="0" indent="0" algn="just">
              <a:buNone/>
            </a:pPr>
            <a:r>
              <a:rPr lang="fr-BE" sz="2400" b="1" u="sng" cap="all" dirty="0">
                <a:effectLst/>
                <a:latin typeface="Calibri" panose="020F0502020204030204" pitchFamily="34" charset="0"/>
                <a:ea typeface="Calibri" panose="020F0502020204030204" pitchFamily="34" charset="0"/>
                <a:cs typeface="Times New Roman" panose="02020603050405020304" pitchFamily="18" charset="0"/>
              </a:rPr>
              <a:t>Koninklijk Besluit van 27/11/1973 - Economische en financiële informatie </a:t>
            </a:r>
          </a:p>
          <a:p>
            <a:pPr marL="0" indent="0" algn="just">
              <a:buNone/>
            </a:pPr>
            <a:r>
              <a:rPr lang="fr-BE" sz="2400" u="sng" dirty="0">
                <a:latin typeface="Calibri" panose="020F0502020204030204" pitchFamily="34" charset="0"/>
                <a:ea typeface="Calibri" panose="020F0502020204030204" pitchFamily="34" charset="0"/>
                <a:cs typeface="Times New Roman" panose="02020603050405020304" pitchFamily="18" charset="0"/>
              </a:rPr>
              <a:t>Samenstelling: </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Basisinformatie</a:t>
            </a:r>
          </a:p>
          <a:p>
            <a:pPr algn="just"/>
            <a:r>
              <a:rPr lang="fr-BE" sz="2400" dirty="0">
                <a:latin typeface="Calibri" panose="020F0502020204030204" pitchFamily="34" charset="0"/>
                <a:ea typeface="Calibri" panose="020F0502020204030204" pitchFamily="34" charset="0"/>
                <a:cs typeface="Times New Roman" panose="02020603050405020304" pitchFamily="18" charset="0"/>
              </a:rPr>
              <a:t>Jaarlijkse informatie</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Periodieke informatie</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Occasionele informatie</a:t>
            </a:r>
          </a:p>
          <a:p>
            <a:pPr algn="just"/>
            <a:endParaRPr lang="fr-BE"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BE" sz="2400" u="sng" dirty="0">
                <a:effectLst/>
                <a:latin typeface="Calibri" panose="020F0502020204030204" pitchFamily="34" charset="0"/>
                <a:ea typeface="Calibri" panose="020F0502020204030204" pitchFamily="34" charset="0"/>
                <a:cs typeface="Times New Roman" panose="02020603050405020304" pitchFamily="18" charset="0"/>
              </a:rPr>
              <a:t>Onze missies:</a:t>
            </a:r>
          </a:p>
          <a:p>
            <a:pPr algn="just"/>
            <a:r>
              <a:rPr lang="fr-BE" sz="2400" dirty="0" err="1">
                <a:effectLst/>
                <a:latin typeface="Calibri" panose="020F0502020204030204" pitchFamily="34" charset="0"/>
                <a:ea typeface="Calibri" panose="020F0502020204030204" pitchFamily="34" charset="0"/>
                <a:cs typeface="Times New Roman" panose="02020603050405020304" pitchFamily="18" charset="0"/>
              </a:rPr>
              <a:t>Conformiteit</a:t>
            </a:r>
            <a:r>
              <a:rPr lang="fr-BE" sz="2400" dirty="0">
                <a:effectLst/>
                <a:latin typeface="Calibri" panose="020F0502020204030204" pitchFamily="34" charset="0"/>
                <a:ea typeface="Calibri" panose="020F0502020204030204" pitchFamily="34" charset="0"/>
                <a:cs typeface="Times New Roman" panose="02020603050405020304" pitchFamily="18" charset="0"/>
              </a:rPr>
              <a:t> </a:t>
            </a:r>
            <a:r>
              <a:rPr lang="fr-BE" sz="2400" dirty="0" err="1">
                <a:effectLst/>
                <a:latin typeface="Calibri" panose="020F0502020204030204" pitchFamily="34" charset="0"/>
                <a:ea typeface="Calibri" panose="020F0502020204030204" pitchFamily="34" charset="0"/>
                <a:cs typeface="Times New Roman" panose="02020603050405020304" pitchFamily="18" charset="0"/>
              </a:rPr>
              <a:t>vormvoorwaarden</a:t>
            </a:r>
            <a:endParaRPr lang="fr-BE" sz="2400" dirty="0">
              <a:latin typeface="Calibri" panose="020F0502020204030204" pitchFamily="34" charset="0"/>
              <a:ea typeface="Calibri" panose="020F0502020204030204" pitchFamily="34" charset="0"/>
              <a:cs typeface="Times New Roman" panose="02020603050405020304" pitchFamily="18" charset="0"/>
            </a:endParaRPr>
          </a:p>
          <a:p>
            <a:pPr algn="just"/>
            <a:r>
              <a:rPr lang="fr-BE" sz="2400" dirty="0">
                <a:latin typeface="Calibri" panose="020F0502020204030204" pitchFamily="34" charset="0"/>
                <a:ea typeface="Calibri" panose="020F0502020204030204" pitchFamily="34" charset="0"/>
                <a:cs typeface="Times New Roman" panose="02020603050405020304" pitchFamily="18" charset="0"/>
              </a:rPr>
              <a:t>Controleren of deadlines worden gehaald</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Controleren of de inhoud wordt nageleefd</a:t>
            </a: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6</a:t>
            </a:fld>
            <a:endParaRPr lang="en-BE"/>
          </a:p>
        </p:txBody>
      </p:sp>
    </p:spTree>
    <p:extLst>
      <p:ext uri="{BB962C8B-B14F-4D97-AF65-F5344CB8AC3E}">
        <p14:creationId xmlns:p14="http://schemas.microsoft.com/office/powerpoint/2010/main" val="289593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DIOP CONTROLES (2)</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BE" sz="3200" dirty="0">
                <a:latin typeface="Calibri" panose="020F0502020204030204" pitchFamily="34" charset="0"/>
                <a:ea typeface="Calibri" panose="020F0502020204030204" pitchFamily="34" charset="0"/>
                <a:cs typeface="Times New Roman" panose="02020603050405020304" pitchFamily="18" charset="0"/>
              </a:rPr>
              <a:t>501 bedrijfsinterventies in 2023</a:t>
            </a:r>
          </a:p>
          <a:p>
            <a:pPr marL="0" indent="0">
              <a:buNone/>
            </a:pPr>
            <a:endParaRPr lang="fr-BE" sz="3200" dirty="0">
              <a:latin typeface="Calibri" panose="020F0502020204030204" pitchFamily="34" charset="0"/>
              <a:ea typeface="Calibri" panose="020F0502020204030204" pitchFamily="34" charset="0"/>
              <a:cs typeface="Times New Roman" panose="02020603050405020304" pitchFamily="18" charset="0"/>
            </a:endParaRPr>
          </a:p>
          <a:p>
            <a:pPr lvl="1"/>
            <a:r>
              <a:rPr lang="fr-BE" sz="2800" dirty="0">
                <a:latin typeface="Calibri" panose="020F0502020204030204" pitchFamily="34" charset="0"/>
                <a:ea typeface="Calibri" panose="020F0502020204030204" pitchFamily="34" charset="0"/>
                <a:cs typeface="Times New Roman" panose="02020603050405020304" pitchFamily="18" charset="0"/>
              </a:rPr>
              <a:t>Preventieve inspecties (inspecties om de 4 jaar van alle ondernemingsraden in </a:t>
            </a:r>
            <a:r>
              <a:rPr lang="fr-BE" sz="2800" dirty="0" err="1">
                <a:latin typeface="Calibri" panose="020F0502020204030204" pitchFamily="34" charset="0"/>
                <a:ea typeface="Calibri" panose="020F0502020204030204" pitchFamily="34" charset="0"/>
                <a:cs typeface="Times New Roman" panose="02020603050405020304" pitchFamily="18" charset="0"/>
              </a:rPr>
              <a:t>Belgïe</a:t>
            </a:r>
            <a:r>
              <a:rPr lang="fr-BE" sz="2800" dirty="0">
                <a:latin typeface="Calibri" panose="020F0502020204030204" pitchFamily="34" charset="0"/>
                <a:ea typeface="Calibri" panose="020F0502020204030204" pitchFamily="34" charset="0"/>
                <a:cs typeface="Times New Roman" panose="02020603050405020304" pitchFamily="18" charset="0"/>
              </a:rPr>
              <a:t>)</a:t>
            </a:r>
          </a:p>
          <a:p>
            <a:pPr lvl="1"/>
            <a:r>
              <a:rPr lang="fr-BE" sz="2800" dirty="0">
                <a:latin typeface="Calibri" panose="020F0502020204030204" pitchFamily="34" charset="0"/>
                <a:ea typeface="Calibri" panose="020F0502020204030204" pitchFamily="34" charset="0"/>
                <a:cs typeface="Times New Roman" panose="02020603050405020304" pitchFamily="18" charset="0"/>
              </a:rPr>
              <a:t>Verzoeken om inlichtingen over de toepassing van Koninklijk Besluit 1973</a:t>
            </a:r>
          </a:p>
          <a:p>
            <a:pPr lvl="1"/>
            <a:r>
              <a:rPr lang="fr-BE" sz="2800" dirty="0">
                <a:latin typeface="Calibri" panose="020F0502020204030204" pitchFamily="34" charset="0"/>
                <a:ea typeface="Calibri" panose="020F0502020204030204" pitchFamily="34" charset="0"/>
                <a:cs typeface="Times New Roman" panose="02020603050405020304" pitchFamily="18" charset="0"/>
              </a:rPr>
              <a:t>Klachten over het niet verstrekken van informatie</a:t>
            </a: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7</a:t>
            </a:fld>
            <a:endParaRPr lang="en-BE"/>
          </a:p>
        </p:txBody>
      </p:sp>
    </p:spTree>
    <p:extLst>
      <p:ext uri="{BB962C8B-B14F-4D97-AF65-F5344CB8AC3E}">
        <p14:creationId xmlns:p14="http://schemas.microsoft.com/office/powerpoint/2010/main" val="414197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FILOSOFIE VAN DIOP </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BE" dirty="0">
                <a:latin typeface="Calibri" panose="020F0502020204030204" pitchFamily="34" charset="0"/>
                <a:ea typeface="Calibri" panose="020F0502020204030204" pitchFamily="34" charset="0"/>
                <a:cs typeface="Times New Roman" panose="02020603050405020304" pitchFamily="18" charset="0"/>
              </a:rPr>
              <a:t>Naleving, voor het grootste deel, van de wettelijke bepalingen in Koninklijk Besluit 1973.</a:t>
            </a:r>
          </a:p>
          <a:p>
            <a:r>
              <a:rPr lang="fr-BE" dirty="0">
                <a:latin typeface="Calibri" panose="020F0502020204030204" pitchFamily="34" charset="0"/>
                <a:ea typeface="Calibri" panose="020F0502020204030204" pitchFamily="34" charset="0"/>
                <a:cs typeface="Times New Roman" panose="02020603050405020304" pitchFamily="18" charset="0"/>
              </a:rPr>
              <a:t>Advies en regularisatie verkiezen boven strafrechtelijke sancties om de dialoog en positieve sociale dialoog in bedrijven in stand te houden.</a:t>
            </a:r>
          </a:p>
          <a:p>
            <a:r>
              <a:rPr lang="fr-BE" dirty="0">
                <a:latin typeface="Calibri" panose="020F0502020204030204" pitchFamily="34" charset="0"/>
                <a:ea typeface="Calibri" panose="020F0502020204030204" pitchFamily="34" charset="0"/>
                <a:cs typeface="Times New Roman" panose="02020603050405020304" pitchFamily="18" charset="0"/>
              </a:rPr>
              <a:t>4 </a:t>
            </a:r>
            <a:r>
              <a:rPr lang="fr-BE" dirty="0" err="1">
                <a:latin typeface="Calibri" panose="020F0502020204030204" pitchFamily="34" charset="0"/>
                <a:ea typeface="Calibri" panose="020F0502020204030204" pitchFamily="34" charset="0"/>
                <a:cs typeface="Times New Roman" panose="02020603050405020304" pitchFamily="18" charset="0"/>
              </a:rPr>
              <a:t>PJ's </a:t>
            </a:r>
            <a:r>
              <a:rPr lang="fr-BE" dirty="0">
                <a:latin typeface="Calibri" panose="020F0502020204030204" pitchFamily="34" charset="0"/>
                <a:ea typeface="Calibri" panose="020F0502020204030204" pitchFamily="34" charset="0"/>
                <a:cs typeface="Times New Roman" panose="02020603050405020304" pitchFamily="18" charset="0"/>
              </a:rPr>
              <a:t>opgesteld in de afgelopen 5 jaar</a:t>
            </a:r>
          </a:p>
          <a:p>
            <a:pPr marL="0" indent="0">
              <a:buNone/>
            </a:pPr>
            <a:endParaRPr lang="fr-BE" dirty="0">
              <a:latin typeface="Calibri" panose="020F0502020204030204" pitchFamily="34" charset="0"/>
              <a:ea typeface="Calibri" panose="020F0502020204030204" pitchFamily="34" charset="0"/>
              <a:cs typeface="Times New Roman" panose="02020603050405020304" pitchFamily="18" charset="0"/>
            </a:endParaRPr>
          </a:p>
          <a:p>
            <a:endParaRPr lang="fr-BE" dirty="0">
              <a:latin typeface="Calibri" panose="020F0502020204030204" pitchFamily="34" charset="0"/>
              <a:ea typeface="Calibri" panose="020F0502020204030204" pitchFamily="34" charset="0"/>
              <a:cs typeface="Times New Roman" panose="02020603050405020304" pitchFamily="18" charset="0"/>
            </a:endParaRPr>
          </a:p>
          <a:p>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8</a:t>
            </a:fld>
            <a:endParaRPr lang="en-BE"/>
          </a:p>
        </p:txBody>
      </p:sp>
    </p:spTree>
    <p:extLst>
      <p:ext uri="{BB962C8B-B14F-4D97-AF65-F5344CB8AC3E}">
        <p14:creationId xmlns:p14="http://schemas.microsoft.com/office/powerpoint/2010/main" val="88132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CONCLUSIES</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Het Koninklijk Besluit is een uitstekend instrument voor dialoog en sociaal overleg binnen ondernemingsraden. </a:t>
            </a:r>
          </a:p>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Onze rol bestaat er voornamelijk in om de bepalingen uit te leggen en ze te helpen omzetten naar de realiteit waarmee bedrijven vandaag de dag te maken hebben. </a:t>
            </a:r>
          </a:p>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De meerderheid van de vertegenwoordigers (zowel werkgevers als werknemers) in de ondernemingsraad is bereid om deze wettelijke bepalingen na te leven om de sociale dialoog te bevorderen. </a:t>
            </a:r>
          </a:p>
          <a:p>
            <a:endParaRPr lang="fr-BE" dirty="0">
              <a:latin typeface="Calibri" panose="020F0502020204030204" pitchFamily="34" charset="0"/>
              <a:ea typeface="Calibri" panose="020F0502020204030204" pitchFamily="34" charset="0"/>
              <a:cs typeface="Times New Roman" panose="02020603050405020304" pitchFamily="18" charset="0"/>
            </a:endParaRPr>
          </a:p>
          <a:p>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9</a:t>
            </a:fld>
            <a:endParaRPr lang="en-BE"/>
          </a:p>
        </p:txBody>
      </p:sp>
    </p:spTree>
    <p:extLst>
      <p:ext uri="{BB962C8B-B14F-4D97-AF65-F5344CB8AC3E}">
        <p14:creationId xmlns:p14="http://schemas.microsoft.com/office/powerpoint/2010/main" val="2361878161"/>
      </p:ext>
    </p:extLst>
  </p:cSld>
  <p:clrMapOvr>
    <a:masterClrMapping/>
  </p:clrMapOvr>
</p:sld>
</file>

<file path=ppt/theme/theme1.xml><?xml version="1.0" encoding="utf-8"?>
<a:theme xmlns:a="http://schemas.openxmlformats.org/drawingml/2006/main" name="Thème Office">
  <a:themeElements>
    <a:clrScheme name="FODWerkgelegenheid_SPFEmploi_2021">
      <a:dk1>
        <a:srgbClr val="152E47"/>
      </a:dk1>
      <a:lt1>
        <a:srgbClr val="FFFFFF"/>
      </a:lt1>
      <a:dk2>
        <a:srgbClr val="DCEDE8"/>
      </a:dk2>
      <a:lt2>
        <a:srgbClr val="DEEBF5"/>
      </a:lt2>
      <a:accent1>
        <a:srgbClr val="0079CC"/>
      </a:accent1>
      <a:accent2>
        <a:srgbClr val="138665"/>
      </a:accent2>
      <a:accent3>
        <a:srgbClr val="152E47"/>
      </a:accent3>
      <a:accent4>
        <a:srgbClr val="00A69C"/>
      </a:accent4>
      <a:accent5>
        <a:srgbClr val="3C9EFF"/>
      </a:accent5>
      <a:accent6>
        <a:srgbClr val="47BDA0"/>
      </a:accent6>
      <a:hlink>
        <a:srgbClr val="0079CC"/>
      </a:hlink>
      <a:folHlink>
        <a:srgbClr val="38BFC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DEF_FR" id="{B55737BC-82FA-FA43-BA78-A8761ED62C50}" vid="{D4F660C5-3564-D341-AEBA-B68D964301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Template_SPFEmploi_FR (2)</Template>
  <TotalTime>0</TotalTime>
  <Words>664</Words>
  <Application>Microsoft Office PowerPoint</Application>
  <PresentationFormat>Breedbeeld</PresentationFormat>
  <Paragraphs>76</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Thème Office</vt:lpstr>
      <vt:lpstr>Toezicht van sociale wetten (TSW) Directie Inspraakorganen</vt:lpstr>
      <vt:lpstr>OPDRACHTEN VAN DE FOD WASO</vt:lpstr>
      <vt:lpstr>OPDRACHTEN VAN DE TOEZICHT VAN SOCIALE WETTEN</vt:lpstr>
      <vt:lpstr>OPDRACHTEN VAN DE DIRECTIE INSPRAAKORGANEN VAN TSW (DIOP)</vt:lpstr>
      <vt:lpstr>SAMENSTELLING VAN DE DIOP</vt:lpstr>
      <vt:lpstr>DIOP CONTROLES(1)</vt:lpstr>
      <vt:lpstr>DIOP CONTROLES (2)</vt:lpstr>
      <vt:lpstr>FILOSOFIE VAN DIOP </vt:lpstr>
      <vt:lpstr>CONCLUSIES</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Contrôle des Lois Sociales (CLS) Direction Organes de participation</dc:title>
  <dc:creator>Geoffrey Huge (FOD Werkgelegenheid - SPF Emploi)</dc:creator>
  <cp:keywords>, docId:0DCFCF46884BF5DCEB6C23C90E2A05E4</cp:keywords>
  <cp:lastModifiedBy>BARBE Iris</cp:lastModifiedBy>
  <cp:revision>5</cp:revision>
  <dcterms:created xsi:type="dcterms:W3CDTF">2024-01-23T11:15:32Z</dcterms:created>
  <dcterms:modified xsi:type="dcterms:W3CDTF">2024-01-26T14:27:15Z</dcterms:modified>
</cp:coreProperties>
</file>